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handoutMasterIdLst>
    <p:handoutMasterId r:id="rId21"/>
  </p:handoutMasterIdLst>
  <p:sldIdLst>
    <p:sldId id="267" r:id="rId2"/>
    <p:sldId id="269" r:id="rId3"/>
    <p:sldId id="270" r:id="rId4"/>
    <p:sldId id="268" r:id="rId5"/>
    <p:sldId id="274" r:id="rId6"/>
    <p:sldId id="272" r:id="rId7"/>
    <p:sldId id="273" r:id="rId8"/>
    <p:sldId id="277" r:id="rId9"/>
    <p:sldId id="271" r:id="rId10"/>
    <p:sldId id="264" r:id="rId11"/>
    <p:sldId id="265" r:id="rId12"/>
    <p:sldId id="260" r:id="rId13"/>
    <p:sldId id="275" r:id="rId14"/>
    <p:sldId id="261" r:id="rId15"/>
    <p:sldId id="262" r:id="rId16"/>
    <p:sldId id="276" r:id="rId17"/>
    <p:sldId id="263" r:id="rId18"/>
    <p:sldId id="266" r:id="rId19"/>
    <p:sldId id="259" r:id="rId2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  <a:srgbClr val="000000"/>
    <a:srgbClr val="6600CC"/>
    <a:srgbClr val="009900"/>
    <a:srgbClr val="FF3300"/>
    <a:srgbClr val="33CC33"/>
    <a:srgbClr val="9973FF"/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71" autoAdjust="0"/>
    <p:restoredTop sz="94660" autoAdjust="0"/>
  </p:normalViewPr>
  <p:slideViewPr>
    <p:cSldViewPr>
      <p:cViewPr varScale="1">
        <p:scale>
          <a:sx n="70" d="100"/>
          <a:sy n="70" d="100"/>
        </p:scale>
        <p:origin x="-5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5E0F70-36BB-4610-AEF3-C95D896B8A43}" type="datetimeFigureOut">
              <a:rPr lang="en-US" smtClean="0"/>
              <a:t>9/14/2010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5871B2-5191-4469-A75B-0AF8390B20BA}" type="slidenum">
              <a:rPr lang="en-CA" smtClean="0"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CA"/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CA"/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CA"/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CA"/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CA"/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CA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CA"/>
            </a:p>
          </p:txBody>
        </p:sp>
      </p:grpSp>
      <p:sp>
        <p:nvSpPr>
          <p:cNvPr id="50187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0188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2517D65-DB18-4FF0-97B2-3A51426B00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0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7" grpId="0"/>
      <p:bldP spid="5018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18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5018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020351-B6F6-4008-9F36-B795CE9116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359A86-9077-4771-A86C-9A92CE6E64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CA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492F12-1A57-4B06-8BBC-89A2669D4D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592AB1-C121-46CF-9854-A9AB75AE52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61FB82-CCF8-4F8B-99E2-3785F3BB37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C1DA41-747F-498A-8AD3-AAAE9FB568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812A07-9E78-46D4-B0E4-7D4FE21E73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160292-E14B-4D35-A4E7-E93E3A3CF8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69AD70-A739-457E-9791-901CF36D38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CA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CFC894-2E85-4177-9706-20E98B425E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D1E6C21F-40EA-4A8B-9CC9-A81C34DA7E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49158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CA"/>
              </a:p>
            </p:txBody>
          </p:sp>
          <p:sp>
            <p:nvSpPr>
              <p:cNvPr id="49159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CA"/>
              </a:p>
            </p:txBody>
          </p:sp>
          <p:sp>
            <p:nvSpPr>
              <p:cNvPr id="49160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CA"/>
              </a:p>
            </p:txBody>
          </p:sp>
          <p:sp>
            <p:nvSpPr>
              <p:cNvPr id="49161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CA"/>
              </a:p>
            </p:txBody>
          </p:sp>
          <p:sp>
            <p:nvSpPr>
              <p:cNvPr id="49162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CA"/>
              </a:p>
            </p:txBody>
          </p:sp>
        </p:grpSp>
        <p:sp>
          <p:nvSpPr>
            <p:cNvPr id="49163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CA"/>
            </a:p>
          </p:txBody>
        </p:sp>
        <p:sp>
          <p:nvSpPr>
            <p:cNvPr id="49164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CA"/>
            </a:p>
          </p:txBody>
        </p:sp>
      </p:grpSp>
      <p:sp>
        <p:nvSpPr>
          <p:cNvPr id="49165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9166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9167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>
    <p:fade thruBlk="1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images.google.ca/imgres?imgurl=www.ohiokids.org/ohc/archaeol/p_indian/artifact/images/ftanpots.jpg&amp;imgrefurl=http://www.ohiokids.org/ohc/archaeol/p_indian/artifact/ftanpots.html&amp;h=249&amp;w=370&amp;prev=/images?q=ancient+pottery&amp;svnum=10&amp;hl=en&amp;lr=&amp;ie=UTF-8&amp;oe=UTF-8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theinterestingshop.com/ancientpottery/bellarmine3.jpg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Prehistory</a:t>
            </a:r>
            <a:endParaRPr lang="en-CA" dirty="0" smtClean="0"/>
          </a:p>
        </p:txBody>
      </p:sp>
      <p:sp>
        <p:nvSpPr>
          <p:cNvPr id="5" name="Subtitle 4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CA" smtClean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pic>
        <p:nvPicPr>
          <p:cNvPr id="12292" name="Picture 5" descr="ftanpots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1828800"/>
            <a:ext cx="5715000" cy="385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0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  <p:bldP spid="6041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pic>
        <p:nvPicPr>
          <p:cNvPr id="13316" name="Picture 5" descr="bellarmine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381000"/>
            <a:ext cx="4953000" cy="716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rrowheads="1"/>
          </p:cNvSpPr>
          <p:nvPr>
            <p:ph type="ctrTitle" sz="quarter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Civilizations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subTitle" sz="quarter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dirty="0" smtClean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  <p:bldP spid="5632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CA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What do you think would be required in order for a civilization to be considered “civilized”?</a:t>
            </a:r>
          </a:p>
          <a:p>
            <a:pPr eaLnBrk="1" hangingPunct="1">
              <a:defRPr/>
            </a:pPr>
            <a:r>
              <a:rPr lang="en-US" dirty="0" smtClean="0"/>
              <a:t>Read pages 29 and 30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US" sz="2800" dirty="0" smtClean="0"/>
              <a:t>Where does the word civilization originate?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US" sz="2800" dirty="0" smtClean="0"/>
              <a:t>Where were the earliest civilizations established?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US" sz="2800" dirty="0" smtClean="0"/>
              <a:t>What encouraged the civilizations to establish where they did?</a:t>
            </a:r>
            <a:endParaRPr lang="en-CA" sz="2800" dirty="0" smtClean="0"/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US" sz="2800" dirty="0" smtClean="0"/>
              <a:t>Pg. </a:t>
            </a:r>
            <a:r>
              <a:rPr lang="en-US" sz="2800" smtClean="0"/>
              <a:t>29 </a:t>
            </a:r>
            <a:r>
              <a:rPr lang="en-US" sz="2800" smtClean="0"/>
              <a:t>#</a:t>
            </a:r>
            <a:r>
              <a:rPr lang="en-US" sz="2800" dirty="0" smtClean="0"/>
              <a:t>2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CA" dirty="0" smtClean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Civilization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With more organized societies developing, knowledge of farming, trade, government, law, art, and science would grow.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“Civilization” comes from the Latin word “</a:t>
            </a:r>
            <a:r>
              <a:rPr lang="en-US" i="1" dirty="0" err="1" smtClean="0"/>
              <a:t>civis</a:t>
            </a:r>
            <a:r>
              <a:rPr lang="en-US" i="1" dirty="0" smtClean="0"/>
              <a:t>” </a:t>
            </a:r>
            <a:r>
              <a:rPr lang="en-US" dirty="0" smtClean="0"/>
              <a:t>meaning “citizens”.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The first civilizations developed in at least SIX different locations and existed independently of one another for a very long time. They were located in: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/>
      <p:bldP spid="5734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1) Mesopotamia (the oldest)</a:t>
            </a:r>
          </a:p>
          <a:p>
            <a:pPr eaLnBrk="1" hangingPunct="1">
              <a:defRPr/>
            </a:pPr>
            <a:r>
              <a:rPr lang="en-US" smtClean="0"/>
              <a:t>2) Eygpt</a:t>
            </a:r>
          </a:p>
          <a:p>
            <a:pPr eaLnBrk="1" hangingPunct="1">
              <a:defRPr/>
            </a:pPr>
            <a:r>
              <a:rPr lang="en-US" smtClean="0"/>
              <a:t>3) India</a:t>
            </a:r>
          </a:p>
          <a:p>
            <a:pPr eaLnBrk="1" hangingPunct="1">
              <a:defRPr/>
            </a:pPr>
            <a:r>
              <a:rPr lang="en-US" smtClean="0"/>
              <a:t>4) Island of Crete</a:t>
            </a:r>
          </a:p>
          <a:p>
            <a:pPr eaLnBrk="1" hangingPunct="1">
              <a:defRPr/>
            </a:pPr>
            <a:r>
              <a:rPr lang="en-US" smtClean="0"/>
              <a:t>5) China</a:t>
            </a:r>
          </a:p>
          <a:p>
            <a:pPr eaLnBrk="1" hangingPunct="1">
              <a:defRPr/>
            </a:pPr>
            <a:r>
              <a:rPr lang="en-US" smtClean="0"/>
              <a:t>6) Central America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smtClean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8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8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8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/>
      <p:bldP spid="58371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What encouraged settlement?</a:t>
            </a:r>
            <a:endParaRPr lang="en-CA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Climate played a big role.</a:t>
            </a:r>
          </a:p>
          <a:p>
            <a:pPr eaLnBrk="1" hangingPunct="1">
              <a:defRPr/>
            </a:pPr>
            <a:r>
              <a:rPr lang="en-US" dirty="0" smtClean="0"/>
              <a:t>All were in the northern hemisphere in moderate climates. Why?</a:t>
            </a:r>
          </a:p>
          <a:p>
            <a:pPr lvl="1" eaLnBrk="1" hangingPunct="1">
              <a:defRPr/>
            </a:pPr>
            <a:r>
              <a:rPr lang="en-US" dirty="0" smtClean="0"/>
              <a:t>Away from extreme heat or cold.</a:t>
            </a:r>
          </a:p>
          <a:p>
            <a:pPr lvl="1" eaLnBrk="1" hangingPunct="1">
              <a:defRPr/>
            </a:pPr>
            <a:r>
              <a:rPr lang="en-US" dirty="0" smtClean="0"/>
              <a:t>Wet and dry seasons allowed for good crop growth.</a:t>
            </a:r>
          </a:p>
          <a:p>
            <a:pPr eaLnBrk="1" hangingPunct="1">
              <a:defRPr/>
            </a:pPr>
            <a:r>
              <a:rPr lang="en-US" dirty="0" smtClean="0"/>
              <a:t>4 were in river valleys with fertile land.</a:t>
            </a:r>
            <a:endParaRPr lang="en-CA" dirty="0" smtClean="0"/>
          </a:p>
        </p:txBody>
      </p:sp>
    </p:spTree>
  </p:cSld>
  <p:clrMapOvr>
    <a:masterClrMapping/>
  </p:clrMapOvr>
  <p:transition>
    <p:fade thruBlk="1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Requirements of a civilization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Must have:</a:t>
            </a:r>
          </a:p>
          <a:p>
            <a:pPr lvl="1" eaLnBrk="1" hangingPunct="1">
              <a:defRPr/>
            </a:pPr>
            <a:r>
              <a:rPr lang="en-US" dirty="0" smtClean="0"/>
              <a:t>Written language</a:t>
            </a:r>
          </a:p>
          <a:p>
            <a:pPr lvl="1" eaLnBrk="1" hangingPunct="1">
              <a:defRPr/>
            </a:pPr>
            <a:r>
              <a:rPr lang="en-US" dirty="0" smtClean="0"/>
              <a:t>Technology</a:t>
            </a:r>
          </a:p>
          <a:p>
            <a:pPr lvl="1" eaLnBrk="1" hangingPunct="1">
              <a:defRPr/>
            </a:pPr>
            <a:r>
              <a:rPr lang="en-US" dirty="0" smtClean="0"/>
              <a:t>Knowledge of how to build structures from stone or brick.</a:t>
            </a:r>
          </a:p>
          <a:p>
            <a:pPr lvl="1" eaLnBrk="1" hangingPunct="1">
              <a:defRPr/>
            </a:pPr>
            <a:r>
              <a:rPr lang="en-US" dirty="0" smtClean="0"/>
              <a:t>Specialization and diversity of </a:t>
            </a:r>
            <a:r>
              <a:rPr lang="en-US" dirty="0" err="1" smtClean="0"/>
              <a:t>labour</a:t>
            </a:r>
            <a:r>
              <a:rPr lang="en-US" dirty="0" smtClean="0"/>
              <a:t>.</a:t>
            </a:r>
          </a:p>
          <a:p>
            <a:pPr lvl="1" eaLnBrk="1" hangingPunct="1">
              <a:defRPr/>
            </a:pPr>
            <a:endParaRPr lang="en-US" dirty="0" smtClean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5939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/>
      <p:bldP spid="59395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>
                <a:solidFill>
                  <a:srgbClr val="009900"/>
                </a:solidFill>
              </a:rPr>
              <a:t>Homework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buFont typeface="Wingdings" pitchFamily="2" charset="2"/>
              <a:buAutoNum type="arabicParenR"/>
              <a:defRPr/>
            </a:pPr>
            <a:r>
              <a:rPr lang="en-US" smtClean="0"/>
              <a:t>Study “LOOKING BACK” on pages 30 &amp; 31.</a:t>
            </a:r>
          </a:p>
          <a:p>
            <a:pPr marL="609600" indent="-609600" eaLnBrk="1" hangingPunct="1">
              <a:buFont typeface="Wingdings" pitchFamily="2" charset="2"/>
              <a:buAutoNum type="arabicParenR"/>
              <a:defRPr/>
            </a:pPr>
            <a:r>
              <a:rPr lang="en-US" smtClean="0"/>
              <a:t>Carefully read about “SKILL DEVELOPMENT” on pages 32 &amp; 33.  Draw a similar chart using focus questions from your everyday life.</a:t>
            </a:r>
          </a:p>
          <a:p>
            <a:pPr marL="609600" indent="-609600" eaLnBrk="1" hangingPunct="1">
              <a:buFont typeface="Wingdings" pitchFamily="2" charset="2"/>
              <a:buNone/>
              <a:defRPr/>
            </a:pPr>
            <a:r>
              <a:rPr lang="en-US" smtClean="0"/>
              <a:t>	</a:t>
            </a:r>
            <a:r>
              <a:rPr lang="en-US" smtClean="0">
                <a:solidFill>
                  <a:srgbClr val="FF3300"/>
                </a:solidFill>
              </a:rPr>
              <a:t>Example:</a:t>
            </a:r>
            <a:r>
              <a:rPr lang="en-US" smtClean="0"/>
              <a:t> Factual </a:t>
            </a:r>
            <a:r>
              <a:rPr lang="en-US" smtClean="0">
                <a:sym typeface="Wingdings" pitchFamily="2" charset="2"/>
              </a:rPr>
              <a:t>  How long does it take me to brush my teeth?</a:t>
            </a:r>
            <a:endParaRPr lang="en-US" smtClean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/>
      <p:bldP spid="63490" grpId="1"/>
      <p:bldP spid="63491" grpId="0" build="p"/>
      <p:bldP spid="63491" grpId="1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pic>
        <p:nvPicPr>
          <p:cNvPr id="21507" name="Picture 5" descr="jericho-israel-ma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14400"/>
            <a:ext cx="35433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7" descr="http://hem.bredband.net/b104699/books/oldw_map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1400" y="942975"/>
            <a:ext cx="5543550" cy="492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Action Button: Custom 9">
            <a:hlinkClick r:id="rId4" action="ppaction://hlinksldjump" highlightClick="1"/>
          </p:cNvPr>
          <p:cNvSpPr/>
          <p:nvPr/>
        </p:nvSpPr>
        <p:spPr bwMode="auto">
          <a:xfrm>
            <a:off x="1981200" y="5943600"/>
            <a:ext cx="2209800" cy="609600"/>
          </a:xfrm>
          <a:prstGeom prst="actionButtonBlank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sunrise" dir="t"/>
          </a:scene3d>
          <a:sp3d contourW="82550">
            <a:bevelT w="165100" prst="coolSlant"/>
          </a:sp3d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sz="3200" dirty="0">
                <a:solidFill>
                  <a:schemeClr val="bg2"/>
                </a:solidFill>
              </a:rPr>
              <a:t>Back</a:t>
            </a:r>
            <a:endParaRPr lang="en-CA" sz="32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What is Prehistory?</a:t>
            </a:r>
            <a:endParaRPr lang="en-CA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The period before recorded history.  </a:t>
            </a:r>
          </a:p>
          <a:p>
            <a:pPr eaLnBrk="1" hangingPunct="1">
              <a:defRPr/>
            </a:pPr>
            <a:r>
              <a:rPr lang="en-US" dirty="0" smtClean="0"/>
              <a:t>Items from that time period are called “prehistoric”.</a:t>
            </a:r>
          </a:p>
          <a:p>
            <a:pPr lvl="1" eaLnBrk="1" hangingPunct="1">
              <a:defRPr/>
            </a:pPr>
            <a:r>
              <a:rPr lang="en-US" dirty="0" smtClean="0"/>
              <a:t>Examples – fossils, artifacts, cave drawings, early graves, bones, ruins, and </a:t>
            </a:r>
            <a:r>
              <a:rPr lang="en-US" dirty="0" err="1" smtClean="0"/>
              <a:t>middens</a:t>
            </a:r>
            <a:r>
              <a:rPr lang="en-US" dirty="0" smtClean="0"/>
              <a:t> ( piles of garbage) </a:t>
            </a:r>
            <a:endParaRPr lang="en-CA" dirty="0" smtClean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Periods of Prehistory</a:t>
            </a:r>
            <a:endParaRPr lang="en-CA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Paleolithic – (old Stone age) time before 10,000BC</a:t>
            </a:r>
          </a:p>
          <a:p>
            <a:pPr eaLnBrk="1" hangingPunct="1">
              <a:defRPr/>
            </a:pPr>
            <a:endParaRPr lang="en-US" dirty="0" smtClean="0"/>
          </a:p>
          <a:p>
            <a:pPr eaLnBrk="1" hangingPunct="1">
              <a:defRPr/>
            </a:pPr>
            <a:r>
              <a:rPr lang="en-US" dirty="0" smtClean="0"/>
              <a:t>Neolithic – (new stone age) time since 8000 BC</a:t>
            </a:r>
          </a:p>
          <a:p>
            <a:pPr eaLnBrk="1" hangingPunct="1">
              <a:defRPr/>
            </a:pPr>
            <a:endParaRPr lang="en-CA" dirty="0" smtClean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Paleolithic (Old Stone Age)</a:t>
            </a:r>
            <a:endParaRPr lang="en-CA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People were nomadic.  </a:t>
            </a:r>
          </a:p>
          <a:p>
            <a:pPr lvl="1" eaLnBrk="1" hangingPunct="1">
              <a:defRPr/>
            </a:pPr>
            <a:r>
              <a:rPr lang="en-US" dirty="0" smtClean="0"/>
              <a:t>They roamed around looking for food.</a:t>
            </a:r>
          </a:p>
          <a:p>
            <a:pPr eaLnBrk="1" hangingPunct="1">
              <a:defRPr/>
            </a:pPr>
            <a:r>
              <a:rPr lang="en-US" dirty="0" smtClean="0"/>
              <a:t>Nomads – people who move around as food runs out. </a:t>
            </a:r>
          </a:p>
          <a:p>
            <a:pPr eaLnBrk="1" hangingPunct="1">
              <a:defRPr/>
            </a:pPr>
            <a:r>
              <a:rPr lang="en-US" dirty="0" smtClean="0"/>
              <a:t>No permanent settlements.</a:t>
            </a:r>
          </a:p>
          <a:p>
            <a:pPr eaLnBrk="1" hangingPunct="1">
              <a:defRPr/>
            </a:pPr>
            <a:r>
              <a:rPr lang="en-US" dirty="0" smtClean="0"/>
              <a:t>At the end of the Old Stone Age people started to live off the land.  </a:t>
            </a:r>
            <a:endParaRPr lang="en-CA" dirty="0" smtClean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Neolithic (New Stone Age)</a:t>
            </a:r>
            <a:endParaRPr lang="en-CA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People learned how to make tools and clothes, developed languages, grow crops…</a:t>
            </a:r>
          </a:p>
          <a:p>
            <a:pPr eaLnBrk="1" hangingPunct="1">
              <a:defRPr/>
            </a:pPr>
            <a:r>
              <a:rPr lang="en-US" dirty="0" smtClean="0"/>
              <a:t>At the beginning of the New Stone Age people were considered “civilized”.</a:t>
            </a:r>
          </a:p>
          <a:p>
            <a:pPr eaLnBrk="1" hangingPunct="1">
              <a:defRPr/>
            </a:pPr>
            <a:r>
              <a:rPr lang="en-US" dirty="0" smtClean="0"/>
              <a:t>People got </a:t>
            </a:r>
            <a:r>
              <a:rPr lang="en-US" i="1" dirty="0" smtClean="0"/>
              <a:t>most</a:t>
            </a:r>
            <a:r>
              <a:rPr lang="en-US" dirty="0" smtClean="0"/>
              <a:t> of their food from farming.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/>
              <a:t>This was the beginning of the:  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Neolithic Revolution</a:t>
            </a:r>
            <a:endParaRPr lang="en-CA" dirty="0" smtClean="0"/>
          </a:p>
        </p:txBody>
      </p:sp>
      <p:sp>
        <p:nvSpPr>
          <p:cNvPr id="5" name="Subtitle 4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Read pages 27 and 28</a:t>
            </a:r>
            <a:endParaRPr lang="en-CA" dirty="0" smtClean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Answer the following:</a:t>
            </a:r>
            <a:endParaRPr lang="en-CA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US" dirty="0" smtClean="0"/>
              <a:t>What was the Neolithic Revolution?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US" dirty="0" smtClean="0"/>
              <a:t>What were the effects of the Neolithic Revolution?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US" sz="2800" dirty="0" smtClean="0"/>
              <a:t>Permanent Communities could develop. Why?  </a:t>
            </a:r>
          </a:p>
          <a:p>
            <a:pPr marL="914400" lvl="1" indent="-514350" eaLnBrk="1" hangingPunct="1">
              <a:buFont typeface="+mj-lt"/>
              <a:buAutoNum type="arabicPeriod"/>
              <a:defRPr/>
            </a:pPr>
            <a:r>
              <a:rPr lang="en-US" sz="2400" dirty="0" smtClean="0"/>
              <a:t>They had the ability to produce mass amounts of food.</a:t>
            </a:r>
          </a:p>
          <a:p>
            <a:pPr marL="914400" lvl="1" indent="-514350" eaLnBrk="1" hangingPunct="1">
              <a:buFont typeface="+mj-lt"/>
              <a:buAutoNum type="arabicPeriod"/>
              <a:defRPr/>
            </a:pPr>
            <a:r>
              <a:rPr lang="en-US" sz="2000" dirty="0" smtClean="0"/>
              <a:t>The earliest known village is                    . (8000 BCE)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US" sz="2400" dirty="0" smtClean="0"/>
              <a:t>Populations grew because of increased food supply.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US" sz="2800" dirty="0" smtClean="0"/>
              <a:t>Learning how to make </a:t>
            </a:r>
            <a:r>
              <a:rPr lang="en-US" sz="2800" dirty="0" smtClean="0">
                <a:solidFill>
                  <a:srgbClr val="33CC33"/>
                </a:solidFill>
              </a:rPr>
              <a:t>pottery</a:t>
            </a:r>
            <a:r>
              <a:rPr lang="en-US" sz="2800" dirty="0" smtClean="0"/>
              <a:t>  and work with metals.</a:t>
            </a:r>
          </a:p>
          <a:p>
            <a:pPr marL="914400" lvl="1" indent="-514350" eaLnBrk="1" hangingPunct="1">
              <a:buFont typeface="+mj-lt"/>
              <a:buAutoNum type="arabicPeriod"/>
              <a:defRPr/>
            </a:pPr>
            <a:r>
              <a:rPr lang="en-US" sz="2400" dirty="0" smtClean="0"/>
              <a:t>This was one of their most important developments.  </a:t>
            </a:r>
            <a:r>
              <a:rPr lang="en-US" b="1" i="1" dirty="0" smtClean="0"/>
              <a:t>Why?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US" sz="2800" dirty="0" smtClean="0"/>
              <a:t>Government systems began to head communities. </a:t>
            </a:r>
          </a:p>
          <a:p>
            <a:pPr marL="914400" lvl="1" indent="-514350" eaLnBrk="1" hangingPunct="1">
              <a:buFont typeface="+mj-lt"/>
              <a:buAutoNum type="arabicPeriod"/>
              <a:defRPr/>
            </a:pPr>
            <a:r>
              <a:rPr lang="en-US" sz="2400" dirty="0" smtClean="0"/>
              <a:t>A single chief likely filled a religious role as well, such as asking the gods to protect the harvest.</a:t>
            </a:r>
          </a:p>
          <a:p>
            <a:endParaRPr lang="en-CA" dirty="0"/>
          </a:p>
        </p:txBody>
      </p:sp>
      <p:sp>
        <p:nvSpPr>
          <p:cNvPr id="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The Effects of the Revolution</a:t>
            </a:r>
          </a:p>
        </p:txBody>
      </p:sp>
      <p:sp>
        <p:nvSpPr>
          <p:cNvPr id="6" name="Action Button: Custom 5">
            <a:hlinkClick r:id="rId2" action="ppaction://hlinksldjump" highlightClick="1"/>
          </p:cNvPr>
          <p:cNvSpPr/>
          <p:nvPr/>
        </p:nvSpPr>
        <p:spPr bwMode="auto">
          <a:xfrm>
            <a:off x="4267200" y="2514600"/>
            <a:ext cx="1219200" cy="457200"/>
          </a:xfrm>
          <a:prstGeom prst="actionButtonBlank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contourW="12700">
            <a:bevelT w="165100" prst="coolSlant"/>
            <a:bevelB w="165100" prst="coolSlant"/>
            <a:contourClr>
              <a:schemeClr val="bg2"/>
            </a:contourClr>
          </a:sp3d>
        </p:spPr>
        <p:txBody>
          <a:bodyPr>
            <a:normAutofit fontScale="92500" lnSpcReduction="10000"/>
          </a:bodyPr>
          <a:lstStyle/>
          <a:p>
            <a:pPr algn="ctr">
              <a:defRPr/>
            </a:pPr>
            <a:r>
              <a:rPr lang="en-US" sz="2800" dirty="0">
                <a:solidFill>
                  <a:schemeClr val="bg2"/>
                </a:solidFill>
              </a:rPr>
              <a:t>Jericho</a:t>
            </a:r>
            <a:endParaRPr lang="en-CA" sz="28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CA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297363"/>
          </a:xfrm>
        </p:spPr>
        <p:txBody>
          <a:bodyPr/>
          <a:lstStyle/>
          <a:p>
            <a:pPr marL="514350" indent="-514350" eaLnBrk="1" hangingPunct="1">
              <a:buFont typeface="+mj-lt"/>
              <a:buAutoNum type="arabicPeriod" startAt="5"/>
              <a:defRPr/>
            </a:pPr>
            <a:r>
              <a:rPr lang="en-US" dirty="0" smtClean="0"/>
              <a:t>Trading of goods between communities began.</a:t>
            </a:r>
          </a:p>
          <a:p>
            <a:pPr marL="914400" lvl="1" indent="-514350" eaLnBrk="1" hangingPunct="1">
              <a:buFont typeface="Wingdings" pitchFamily="2" charset="2"/>
              <a:buNone/>
              <a:defRPr/>
            </a:pPr>
            <a:r>
              <a:rPr lang="en-US" dirty="0" smtClean="0"/>
              <a:t>-  What one community could make, another needed.</a:t>
            </a:r>
            <a:br>
              <a:rPr lang="en-US" dirty="0" smtClean="0"/>
            </a:br>
            <a:endParaRPr lang="en-US" dirty="0" smtClean="0"/>
          </a:p>
          <a:p>
            <a:pPr marL="514350" indent="-514350" eaLnBrk="1" hangingPunct="1">
              <a:buFont typeface="+mj-lt"/>
              <a:buAutoNum type="arabicPeriod" startAt="5"/>
              <a:defRPr/>
            </a:pPr>
            <a:r>
              <a:rPr lang="en-US" dirty="0" smtClean="0"/>
              <a:t>New methods of transportation were established.</a:t>
            </a:r>
            <a:endParaRPr lang="en-CA" dirty="0" smtClean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lnDef>
  </a:objectDefaults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Stream</Template>
  <TotalTime>217</TotalTime>
  <Words>558</Words>
  <Application>Microsoft Office PowerPoint</Application>
  <PresentationFormat>On-screen Show (4:3)</PresentationFormat>
  <Paragraphs>73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Stream</vt:lpstr>
      <vt:lpstr>Prehistory</vt:lpstr>
      <vt:lpstr>What is Prehistory?</vt:lpstr>
      <vt:lpstr>Periods of Prehistory</vt:lpstr>
      <vt:lpstr>Paleolithic (Old Stone Age)</vt:lpstr>
      <vt:lpstr>Neolithic (New Stone Age)</vt:lpstr>
      <vt:lpstr>Neolithic Revolution</vt:lpstr>
      <vt:lpstr>Answer the following:</vt:lpstr>
      <vt:lpstr>The Effects of the Revolution</vt:lpstr>
      <vt:lpstr>Slide 9</vt:lpstr>
      <vt:lpstr>Slide 10</vt:lpstr>
      <vt:lpstr>Slide 11</vt:lpstr>
      <vt:lpstr>Civilizations</vt:lpstr>
      <vt:lpstr>Slide 13</vt:lpstr>
      <vt:lpstr>Civilization</vt:lpstr>
      <vt:lpstr>Slide 15</vt:lpstr>
      <vt:lpstr>What encouraged settlement?</vt:lpstr>
      <vt:lpstr>Requirements of a civilization</vt:lpstr>
      <vt:lpstr>Homework</vt:lpstr>
      <vt:lpstr>Slide 19</vt:lpstr>
    </vt:vector>
  </TitlesOfParts>
  <Company>none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Neolithic Revolution</dc:title>
  <dc:creator>Adam McKim</dc:creator>
  <cp:lastModifiedBy>ladmin</cp:lastModifiedBy>
  <cp:revision>20</cp:revision>
  <cp:lastPrinted>1601-01-01T00:00:00Z</cp:lastPrinted>
  <dcterms:created xsi:type="dcterms:W3CDTF">2003-09-11T09:08:58Z</dcterms:created>
  <dcterms:modified xsi:type="dcterms:W3CDTF">2010-09-14T15:45:31Z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4</vt:i4>
  </property>
</Properties>
</file>